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424" r:id="rId3"/>
    <p:sldId id="416" r:id="rId4"/>
    <p:sldId id="423" r:id="rId5"/>
    <p:sldId id="426" r:id="rId6"/>
    <p:sldId id="260" r:id="rId7"/>
    <p:sldId id="327" r:id="rId8"/>
    <p:sldId id="328" r:id="rId9"/>
    <p:sldId id="402" r:id="rId10"/>
    <p:sldId id="425" r:id="rId11"/>
    <p:sldId id="403" r:id="rId12"/>
    <p:sldId id="404" r:id="rId13"/>
    <p:sldId id="405" r:id="rId14"/>
    <p:sldId id="406" r:id="rId15"/>
    <p:sldId id="407" r:id="rId16"/>
    <p:sldId id="427" r:id="rId17"/>
    <p:sldId id="388" r:id="rId18"/>
    <p:sldId id="397" r:id="rId19"/>
    <p:sldId id="398" r:id="rId20"/>
    <p:sldId id="431" r:id="rId21"/>
    <p:sldId id="428" r:id="rId22"/>
    <p:sldId id="429" r:id="rId23"/>
    <p:sldId id="262" r:id="rId24"/>
    <p:sldId id="266" r:id="rId25"/>
    <p:sldId id="271" r:id="rId26"/>
    <p:sldId id="430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24"/>
    <p:restoredTop sz="81392"/>
  </p:normalViewPr>
  <p:slideViewPr>
    <p:cSldViewPr snapToGrid="0" snapToObjects="1">
      <p:cViewPr varScale="1">
        <p:scale>
          <a:sx n="94" d="100"/>
          <a:sy n="94" d="100"/>
        </p:scale>
        <p:origin x="169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5T20:34:12.092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1395 0 24575,'-20'5'0,"-14"14"0,-2 11 0,-24 29 0,0 8 0,16-14 0,-2 5-810,2 2 0,0 4 810,8-10 0,-2 3 0,2 2 0,2-1 0,2 2 0,2 1 0,-2 7 0,2 2 0,2 0 0,5-5 0,2 1 0,1 0 0,-2 8 0,0 1 0,1 0-533,1-2 1,1 0 0,0 0 532,-3 6 0,0 1 0,0 0 0,-2 3 0,1 1 0,0 0 0,1-1 0,0 1 0,1-2 0,2-6 0,0-1 0,0 0 0,1 5 0,-1 0 0,1-2 0,1-9 0,1-1 0,-1 0-400,0 4 0,0 1 0,0-1 400,1-6 0,0-1 0,2 0 0,-6 26 0,4-1-289,5-6 1,3-1 288,2-10 0,3 0 0,7 2 0,3-1 0,2-3 0,2-2 0,2-2 0,1-2 493,-1-5 1,-1-2-494,7 31 1898,-8-24-1898,-4-11 1373,0-13-1373,0-3 736,2-9-736,1-2 0,0-7 0,6 1 0,-1 0 0,6 1 0,-3 2 0,3 0 0,-3 1 0,3 2 0,-5-5 0,-2 3 0,-6-8 0,-3-2 0,-2-7 0,1-15 0,-2-33 0,23-50 0,-13 23 0,1 1 0,12-23 0,-7 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5T20:34:13.575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0 318 24575,'49'-15'0,"-1"1"0,43-16 0,-42 15 0,-2-1 0,25-11 0,-25 9 0,-17 3 0,-14 7 0,1-4 0,1-4 0,1 1 0,2-7 0,-5 5 0,-1-1 0,-1 4 0,-4 3 0,1 2 0,0-1 0,-1 2 0,-3 3 0,-5 3 0,-25 35 0,4 2 0,-27 37 0,7 11 0,-6 3 0,19-37 0,1 0 0,-18 33 0,7-16 0,8-19 0,15-21 0,4-13 0,3-9 0,-8-8 0,7 2 0,-5-1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5T20:34:10.211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982 1484 24575,'-6'-23'0,"-3"-5"0,-11-17 0,-23-31 0,17 28 0,-2-4 0,-13-19 0,-1-3-822,6 5 0,1-1 822,4 9 0,-1-3 0,0 2 0,-9-18 0,1 1-138,0 0 1,2 4 137,10 20 0,3 6 0,-2-5 0,11 45 0,-16 43 0,-17 28 0,17-16 0,0 5 0,-3 2 0,2 2 0,8-2 0,2 2 0,0 5 0,3 0 810,8-10 0,4-1-810,-7 39 299,10-35-299,4-25 0,5-33 0,10-17 0,12-28 0,8-17 0,3-19 0,-18 26 0,-2-2 0,-2-1 0,-3-1 0,0-9 0,-3 1 0,-2 9 0,-3 2 0,0 9 0,-1 2 0,0-28 0,1 24 0,2 14 0,-2 18 0,0 8 0,18 22 0,42 36 0,-9-6 0,5 4-588,6 4 1,2 3 587,-15-10 0,3 1 0,-1 1-2132,0-1 1,-1 0-1,-1 0 2132,20 15 0,-4-2 0,-9-7 0,-7-6 0,0-1 0,-40-31 0,-11-11 0,-1 0 786,-14-5-786,-30 4 0,19-1 0,-16 3 0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News Gothic MT" panose="020B0503020103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News Gothic MT" panose="020B0503020103020203" pitchFamily="34" charset="0"/>
              </a:defRPr>
            </a:lvl1pPr>
          </a:lstStyle>
          <a:p>
            <a:fld id="{E0150966-0A1D-2846-A164-CB5F171C7CDA}" type="datetimeFigureOut">
              <a:rPr lang="en-US" smtClean="0"/>
              <a:pPr/>
              <a:t>4/5/21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News Gothic MT" panose="020B0503020103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News Gothic MT" panose="020B0503020103020203" pitchFamily="34" charset="0"/>
              </a:defRPr>
            </a:lvl1pPr>
          </a:lstStyle>
          <a:p>
            <a:fld id="{E9A0FC15-2CAA-F04D-8241-E444D5764D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875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b="0" i="0" kern="1200">
        <a:solidFill>
          <a:schemeClr val="tx1"/>
        </a:solidFill>
        <a:latin typeface="News Gothic MT" panose="020B0503020103020203" pitchFamily="34" charset="0"/>
        <a:ea typeface="+mn-ea"/>
        <a:cs typeface="+mn-cs"/>
      </a:defRPr>
    </a:lvl1pPr>
    <a:lvl2pPr marL="457200" algn="l" defTabSz="457200" rtl="0" eaLnBrk="1" latinLnBrk="0" hangingPunct="1">
      <a:defRPr sz="1200" b="0" i="0" kern="1200">
        <a:solidFill>
          <a:schemeClr val="tx1"/>
        </a:solidFill>
        <a:latin typeface="News Gothic MT" panose="020B0503020103020203" pitchFamily="34" charset="0"/>
        <a:ea typeface="+mn-ea"/>
        <a:cs typeface="+mn-cs"/>
      </a:defRPr>
    </a:lvl2pPr>
    <a:lvl3pPr marL="914400" algn="l" defTabSz="457200" rtl="0" eaLnBrk="1" latinLnBrk="0" hangingPunct="1">
      <a:defRPr sz="1200" b="0" i="0" kern="1200">
        <a:solidFill>
          <a:schemeClr val="tx1"/>
        </a:solidFill>
        <a:latin typeface="News Gothic MT" panose="020B0503020103020203" pitchFamily="34" charset="0"/>
        <a:ea typeface="+mn-ea"/>
        <a:cs typeface="+mn-cs"/>
      </a:defRPr>
    </a:lvl3pPr>
    <a:lvl4pPr marL="1371600" algn="l" defTabSz="457200" rtl="0" eaLnBrk="1" latinLnBrk="0" hangingPunct="1">
      <a:defRPr sz="1200" b="0" i="0" kern="1200">
        <a:solidFill>
          <a:schemeClr val="tx1"/>
        </a:solidFill>
        <a:latin typeface="News Gothic MT" panose="020B0503020103020203" pitchFamily="34" charset="0"/>
        <a:ea typeface="+mn-ea"/>
        <a:cs typeface="+mn-cs"/>
      </a:defRPr>
    </a:lvl4pPr>
    <a:lvl5pPr marL="1828800" algn="l" defTabSz="457200" rtl="0" eaLnBrk="1" latinLnBrk="0" hangingPunct="1">
      <a:defRPr sz="1200" b="0" i="0" kern="1200">
        <a:solidFill>
          <a:schemeClr val="tx1"/>
        </a:solidFill>
        <a:latin typeface="News Gothic MT" panose="020B0503020103020203" pitchFamily="34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A0FC15-2CAA-F04D-8241-E444D5764D82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795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FA181-FA85-5C41-896A-ABB2C44E1575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8782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FA181-FA85-5C41-896A-ABB2C44E1575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657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4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338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63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10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724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644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38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867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38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272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55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-2453"/>
            <a:ext cx="9144000" cy="8221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50636"/>
            <a:ext cx="8229600" cy="5075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News Gothic MT" panose="020B0503020103020203" pitchFamily="34" charset="0"/>
              </a:defRPr>
            </a:lvl1pPr>
          </a:lstStyle>
          <a:p>
            <a:fld id="{F3D63A58-0A67-AA49-B845-AE46DADB029A}" type="datetimeFigureOut">
              <a:rPr lang="en-US" smtClean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News Gothic MT" panose="020B0503020103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News Gothic MT" panose="020B0503020103020203" pitchFamily="34" charset="0"/>
              </a:defRPr>
            </a:lvl1pPr>
          </a:lstStyle>
          <a:p>
            <a:fld id="{C65AE417-84B8-044F-B4EE-556BA0555E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672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News Gothic MT" panose="020B0503020103020203" pitchFamily="34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News Gothic MT" panose="020B0503020103020203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News Gothic MT" panose="020B0503020103020203" pitchFamily="34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News Gothic MT" panose="020B0503020103020203" pitchFamily="34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News Gothic MT" panose="020B0503020103020203" pitchFamily="34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News Gothic MT" panose="020B0503020103020203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2.psych.ubc.ca/~jbiesanz/index_files/BiesanzSchrager.pdf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datacolada.org/20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Planning developmental studies: A Bayesian Perspective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Mike Frank</a:t>
            </a:r>
          </a:p>
        </p:txBody>
      </p:sp>
    </p:spTree>
    <p:extLst>
      <p:ext uri="{BB962C8B-B14F-4D97-AF65-F5344CB8AC3E}">
        <p14:creationId xmlns:p14="http://schemas.microsoft.com/office/powerpoint/2010/main" val="534084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A69AB-B4CF-624D-8A91-882E4BDF0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(other) big problem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72D3F-EA71-DC43-8A25-1AF8EB799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200" dirty="0"/>
              <a:t>The real effect size may be 0 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(and if so, we want to accept the null)</a:t>
            </a:r>
          </a:p>
        </p:txBody>
      </p:sp>
    </p:spTree>
    <p:extLst>
      <p:ext uri="{BB962C8B-B14F-4D97-AF65-F5344CB8AC3E}">
        <p14:creationId xmlns:p14="http://schemas.microsoft.com/office/powerpoint/2010/main" val="2341907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4807-A69B-C548-B8CD-E896587DE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sources of effect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A0E31-832B-B44E-A408-CFFA80A7F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Meta-analysis of previous literature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Previous finding you’re trying to replicate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sense of the effect size you care about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Pilot data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7243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4807-A69B-C548-B8CD-E896587DE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sources of effect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A0E31-832B-B44E-A408-CFFA80A7F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Meta-analysis of previous literature</a:t>
            </a:r>
          </a:p>
          <a:p>
            <a:pPr marL="914400" lvl="1" indent="-514350"/>
            <a:r>
              <a:rPr lang="en-US" dirty="0"/>
              <a:t>Great if you have it</a:t>
            </a:r>
          </a:p>
          <a:p>
            <a:pPr marL="914400" lvl="1" indent="-514350"/>
            <a:r>
              <a:rPr lang="en-US" dirty="0"/>
              <a:t>But rare to have this and still be planning a study of same effect</a:t>
            </a:r>
          </a:p>
          <a:p>
            <a:pPr marL="914400" lvl="1" indent="-514350"/>
            <a:r>
              <a:rPr lang="en-US" dirty="0"/>
              <a:t>Still subject to potential publication bias (so MA effect might be inflated)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Previous finding you’re trying to replicate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sense of the effect size you care about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Pilot data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563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4807-A69B-C548-B8CD-E896587DE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sources of effect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A0E31-832B-B44E-A408-CFFA80A7F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Meta-analysis of previous literature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Previous finding you’re trying to replicate</a:t>
            </a:r>
          </a:p>
          <a:p>
            <a:pPr marL="914400" lvl="1" indent="-514350"/>
            <a:r>
              <a:rPr lang="en-US" dirty="0"/>
              <a:t>Very likely to be an inflated effect</a:t>
            </a:r>
          </a:p>
          <a:p>
            <a:pPr marL="914400" lvl="1" indent="-514350"/>
            <a:r>
              <a:rPr lang="en-US" dirty="0"/>
              <a:t>Can adjust for inflation (e.g. </a:t>
            </a:r>
            <a:r>
              <a:rPr lang="en-US" dirty="0">
                <a:hlinkClick r:id="rId2"/>
              </a:rPr>
              <a:t>Biesanz &amp; Shrager</a:t>
            </a:r>
            <a:r>
              <a:rPr lang="en-US" dirty="0"/>
              <a:t> </a:t>
            </a:r>
            <a:r>
              <a:rPr lang="en-US" dirty="0" err="1"/>
              <a:t>ms</a:t>
            </a:r>
            <a:r>
              <a:rPr lang="en-US" dirty="0"/>
              <a:t>)</a:t>
            </a:r>
          </a:p>
          <a:p>
            <a:pPr marL="914400" lvl="1" indent="-514350"/>
            <a:r>
              <a:rPr lang="en-US" dirty="0"/>
              <a:t>Still very unlikely to be a precise estimate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sense of the effect size you care about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Pilot data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989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4807-A69B-C548-B8CD-E896587DE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sources of effect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A0E31-832B-B44E-A408-CFFA80A7F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Meta-analysis of previous literature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Previous finding you’re trying to replicate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General sense of the effect size you care about</a:t>
            </a:r>
          </a:p>
          <a:p>
            <a:pPr marL="914400" lvl="1" indent="-514350"/>
            <a:r>
              <a:rPr lang="en-US" dirty="0"/>
              <a:t>Average effect is often small (d=.5)</a:t>
            </a:r>
          </a:p>
          <a:p>
            <a:pPr marL="914400" lvl="1" indent="-514350"/>
            <a:r>
              <a:rPr lang="en-US" dirty="0"/>
              <a:t>Might want to do a “smallest effect size of interest” (SESOI) analysis</a:t>
            </a:r>
          </a:p>
          <a:p>
            <a:pPr marL="914400" lvl="1" indent="-514350"/>
            <a:r>
              <a:rPr lang="en-US" dirty="0"/>
              <a:t>Planning for an average effect just ends up a recipe for relatively underpowered studies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Pilot data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49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4807-A69B-C548-B8CD-E896587DE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sources of effect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A0E31-832B-B44E-A408-CFFA80A7F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Meta-analysis of previous literature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Previous finding you’re trying to replicate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sense of the effect size you care about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Pilot data</a:t>
            </a:r>
          </a:p>
          <a:p>
            <a:pPr marL="914400" lvl="1" indent="-514350"/>
            <a:r>
              <a:rPr lang="en-US" b="1" dirty="0"/>
              <a:t>DON’T DO THIS!</a:t>
            </a:r>
          </a:p>
          <a:p>
            <a:pPr marL="914400" lvl="1" indent="-514350"/>
            <a:r>
              <a:rPr lang="en-US" dirty="0"/>
              <a:t>Estimates of effect size for pilots are so noisy that they will do more harm than good!</a:t>
            </a:r>
          </a:p>
          <a:p>
            <a:pPr marL="914400" lvl="1" indent="-514350"/>
            <a:r>
              <a:rPr lang="en-US" dirty="0" err="1"/>
              <a:t>Cf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http://datacolada.org/20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105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CDE9-3805-BF46-9D0B-5A11A650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555E0-4A81-1C4D-9B63-F8E69B867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(flawed) classic approach: Power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General alternative strategies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Bayesian methods can help: Sequential testing</a:t>
            </a:r>
          </a:p>
        </p:txBody>
      </p:sp>
    </p:spTree>
    <p:extLst>
      <p:ext uri="{BB962C8B-B14F-4D97-AF65-F5344CB8AC3E}">
        <p14:creationId xmlns:p14="http://schemas.microsoft.com/office/powerpoint/2010/main" val="2564693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3A8A-2E10-2D4B-9DEC-6E665DCEE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a sample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1D79F-0FE7-4D4A-9B6C-BADDEE282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What’s the goal of the study? </a:t>
            </a:r>
          </a:p>
          <a:p>
            <a:pPr lvl="1"/>
            <a:r>
              <a:rPr lang="en-US" dirty="0"/>
              <a:t>To test the existence of an effect</a:t>
            </a:r>
          </a:p>
          <a:p>
            <a:pPr lvl="1"/>
            <a:r>
              <a:rPr lang="en-US" dirty="0"/>
              <a:t>To replicate prior work </a:t>
            </a:r>
          </a:p>
          <a:p>
            <a:pPr lvl="1"/>
            <a:r>
              <a:rPr lang="en-US" dirty="0"/>
              <a:t>To measure a particular effect for comparison to a model</a:t>
            </a:r>
          </a:p>
          <a:p>
            <a:r>
              <a:rPr lang="en-US" dirty="0"/>
              <a:t>What are the constraints on completing the study?</a:t>
            </a:r>
          </a:p>
          <a:p>
            <a:pPr lvl="1"/>
            <a:r>
              <a:rPr lang="en-US" dirty="0"/>
              <a:t>How long will it take? </a:t>
            </a:r>
          </a:p>
          <a:p>
            <a:pPr lvl="1"/>
            <a:r>
              <a:rPr lang="en-US" dirty="0"/>
              <a:t>How much does each data point cost?</a:t>
            </a:r>
          </a:p>
          <a:p>
            <a:pPr lvl="1"/>
            <a:r>
              <a:rPr lang="en-US" dirty="0"/>
              <a:t>And what’s the opportunity cost? </a:t>
            </a:r>
          </a:p>
          <a:p>
            <a:r>
              <a:rPr lang="en-US" b="1" dirty="0"/>
              <a:t>Answers to these questions determine the right sample size planning method!</a:t>
            </a:r>
          </a:p>
          <a:p>
            <a:pPr lvl="1"/>
            <a:r>
              <a:rPr lang="en-US" dirty="0"/>
              <a:t>Sample size justification ≠ classical power analysis!</a:t>
            </a:r>
          </a:p>
        </p:txBody>
      </p:sp>
    </p:spTree>
    <p:extLst>
      <p:ext uri="{BB962C8B-B14F-4D97-AF65-F5344CB8AC3E}">
        <p14:creationId xmlns:p14="http://schemas.microsoft.com/office/powerpoint/2010/main" val="563683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30B15-DAB0-794B-AC06-0408AF645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CE248-21CC-4D4E-94EF-E78E98E62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RCT of educational intervention</a:t>
            </a:r>
          </a:p>
          <a:p>
            <a:pPr lvl="1"/>
            <a:r>
              <a:rPr lang="en-US" dirty="0"/>
              <a:t>High cost</a:t>
            </a:r>
          </a:p>
          <a:p>
            <a:pPr lvl="1"/>
            <a:r>
              <a:rPr lang="en-US" dirty="0"/>
              <a:t>High potential return on investment </a:t>
            </a:r>
          </a:p>
          <a:p>
            <a:pPr lvl="1"/>
            <a:r>
              <a:rPr lang="en-US" dirty="0"/>
              <a:t>Long timescale</a:t>
            </a:r>
          </a:p>
          <a:p>
            <a:pPr lvl="1"/>
            <a:r>
              <a:rPr lang="en-US" dirty="0"/>
              <a:t>Want to know about efficacy of intervention</a:t>
            </a:r>
          </a:p>
          <a:p>
            <a:r>
              <a:rPr lang="en-US" dirty="0"/>
              <a:t>Sample size planning depends on the literature</a:t>
            </a:r>
          </a:p>
          <a:p>
            <a:pPr lvl="1"/>
            <a:r>
              <a:rPr lang="en-US" dirty="0"/>
              <a:t>Scenario A: Lots of prior knowledge about interventions of this type</a:t>
            </a:r>
          </a:p>
          <a:p>
            <a:pPr lvl="1"/>
            <a:r>
              <a:rPr lang="en-US" dirty="0"/>
              <a:t>Scenario B: New </a:t>
            </a:r>
            <a:r>
              <a:rPr lang="en-US" dirty="0" err="1"/>
              <a:t>interventionLimited</a:t>
            </a:r>
            <a:r>
              <a:rPr lang="en-US" dirty="0"/>
              <a:t> knowledge about effective size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Prior knowledge -&gt; classic power analysis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Less knowledge -&gt; consider power on range of effect sizes up to some </a:t>
            </a:r>
            <a:r>
              <a:rPr lang="en-US" b="1" dirty="0"/>
              <a:t>smallest effect size of interest (SESOI)</a:t>
            </a:r>
          </a:p>
        </p:txBody>
      </p:sp>
    </p:spTree>
    <p:extLst>
      <p:ext uri="{BB962C8B-B14F-4D97-AF65-F5344CB8AC3E}">
        <p14:creationId xmlns:p14="http://schemas.microsoft.com/office/powerpoint/2010/main" val="4110745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30B15-DAB0-794B-AC06-0408AF645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CE248-21CC-4D4E-94EF-E78E98E62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Student project with convenience population</a:t>
            </a:r>
          </a:p>
          <a:p>
            <a:pPr lvl="1"/>
            <a:r>
              <a:rPr lang="en-US" dirty="0"/>
              <a:t>Low cost, mostly opportunity cost in terms of time</a:t>
            </a:r>
          </a:p>
          <a:p>
            <a:pPr lvl="1"/>
            <a:r>
              <a:rPr lang="en-US" dirty="0"/>
              <a:t>Limited prior knowledge</a:t>
            </a:r>
          </a:p>
          <a:p>
            <a:r>
              <a:rPr lang="en-US" dirty="0"/>
              <a:t>Cost-based sample planning probably most appropriate</a:t>
            </a:r>
          </a:p>
          <a:p>
            <a:pPr lvl="1"/>
            <a:r>
              <a:rPr lang="en-US" dirty="0"/>
              <a:t>Can analyze expected power under these costs</a:t>
            </a:r>
          </a:p>
          <a:p>
            <a:r>
              <a:rPr lang="en-US" b="1" dirty="0"/>
              <a:t>Consider sequential analysis (next section) to minimize costs</a:t>
            </a:r>
          </a:p>
        </p:txBody>
      </p:sp>
    </p:spTree>
    <p:extLst>
      <p:ext uri="{BB962C8B-B14F-4D97-AF65-F5344CB8AC3E}">
        <p14:creationId xmlns:p14="http://schemas.microsoft.com/office/powerpoint/2010/main" val="311285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A2D9D-C08A-8F4A-9B63-0EEED73B7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200" dirty="0"/>
              <a:t>How many children do I (have to) run?!?</a:t>
            </a:r>
          </a:p>
        </p:txBody>
      </p:sp>
    </p:spTree>
    <p:extLst>
      <p:ext uri="{BB962C8B-B14F-4D97-AF65-F5344CB8AC3E}">
        <p14:creationId xmlns:p14="http://schemas.microsoft.com/office/powerpoint/2010/main" val="1765670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922F9-6D1A-1A40-927B-E77195396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sample size justification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EC62F-98B7-2A45-93C9-1B12447D0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We did not have strong prior information about the likely effect size for our manipulation, thus we use a “smallest effect size of interest” analysis. </a:t>
            </a:r>
          </a:p>
          <a:p>
            <a:r>
              <a:rPr lang="en-US" dirty="0"/>
              <a:t>Because of our interest in meaningful factors affecting word learning, we were interested in effect sizes as small as d=.3.</a:t>
            </a:r>
          </a:p>
          <a:p>
            <a:r>
              <a:rPr lang="en-US" dirty="0"/>
              <a:t>We were also limited by our ability to collect data in only a single preschool. </a:t>
            </a:r>
          </a:p>
          <a:p>
            <a:r>
              <a:rPr lang="en-US" dirty="0"/>
              <a:t>We calculated that based on our maximal sample size of N=80, we would achieve 75% power for d=.3, 90% power for d=.5, and &gt;95% power for d=.6 and above.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8C27C4-6925-2041-BE7B-A3076EC2D214}"/>
              </a:ext>
            </a:extLst>
          </p:cNvPr>
          <p:cNvGrpSpPr/>
          <p:nvPr/>
        </p:nvGrpSpPr>
        <p:grpSpPr>
          <a:xfrm>
            <a:off x="-42932" y="4139949"/>
            <a:ext cx="1646541" cy="2416460"/>
            <a:chOff x="-42932" y="4139949"/>
            <a:chExt cx="1646541" cy="241646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F2C30E8-9974-1E4E-99FA-E0B2680C225F}"/>
                </a:ext>
              </a:extLst>
            </p:cNvPr>
            <p:cNvGrpSpPr/>
            <p:nvPr/>
          </p:nvGrpSpPr>
          <p:grpSpPr>
            <a:xfrm>
              <a:off x="267737" y="4139949"/>
              <a:ext cx="559800" cy="1861200"/>
              <a:chOff x="267737" y="4139949"/>
              <a:chExt cx="559800" cy="1861200"/>
            </a:xfrm>
          </p:grpSpPr>
          <mc:AlternateContent xmlns:mc="http://schemas.openxmlformats.org/markup-compatibility/2006">
            <mc:Choice xmlns:p14="http://schemas.microsoft.com/office/powerpoint/2010/main" Requires="p14">
              <p:contentPart p14:bwMode="auto" r:id="rId3">
                <p14:nvContentPartPr>
                  <p14:cNvPr id="6" name="Ink 5">
                    <a:extLst>
                      <a:ext uri="{FF2B5EF4-FFF2-40B4-BE49-F238E27FC236}">
                        <a16:creationId xmlns:a16="http://schemas.microsoft.com/office/drawing/2014/main" id="{CD1A6D9E-6261-D34D-A9DF-07596186D087}"/>
                      </a:ext>
                    </a:extLst>
                  </p14:cNvPr>
                  <p14:cNvContentPartPr/>
                  <p14:nvPr/>
                </p14:nvContentPartPr>
                <p14:xfrm>
                  <a:off x="267737" y="4171989"/>
                  <a:ext cx="502560" cy="1829160"/>
                </p14:xfrm>
              </p:contentPart>
            </mc:Choice>
            <mc:Fallback>
              <p:pic>
                <p:nvPicPr>
                  <p:cNvPr id="6" name="Ink 5">
                    <a:extLst>
                      <a:ext uri="{FF2B5EF4-FFF2-40B4-BE49-F238E27FC236}">
                        <a16:creationId xmlns:a16="http://schemas.microsoft.com/office/drawing/2014/main" id="{CD1A6D9E-6261-D34D-A9DF-07596186D087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58737" y="4162989"/>
                    <a:ext cx="520200" cy="18468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">
                <p14:nvContentPartPr>
                  <p14:cNvPr id="7" name="Ink 6">
                    <a:extLst>
                      <a:ext uri="{FF2B5EF4-FFF2-40B4-BE49-F238E27FC236}">
                        <a16:creationId xmlns:a16="http://schemas.microsoft.com/office/drawing/2014/main" id="{CB986EB3-3CBF-524D-9615-4E0E5F8F4EB4}"/>
                      </a:ext>
                    </a:extLst>
                  </p14:cNvPr>
                  <p14:cNvContentPartPr/>
                  <p14:nvPr/>
                </p14:nvContentPartPr>
                <p14:xfrm>
                  <a:off x="603977" y="4139949"/>
                  <a:ext cx="223560" cy="232560"/>
                </p14:xfrm>
              </p:contentPart>
            </mc:Choice>
            <mc:Fallback>
              <p:pic>
                <p:nvPicPr>
                  <p:cNvPr id="7" name="Ink 6">
                    <a:extLst>
                      <a:ext uri="{FF2B5EF4-FFF2-40B4-BE49-F238E27FC236}">
                        <a16:creationId xmlns:a16="http://schemas.microsoft.com/office/drawing/2014/main" id="{CB986EB3-3CBF-524D-9615-4E0E5F8F4EB4}"/>
                      </a:ext>
                    </a:extLst>
                  </p:cNvPr>
                  <p:cNvPicPr/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594977" y="4131309"/>
                    <a:ext cx="241200" cy="250200"/>
                  </a:xfrm>
                  <a:prstGeom prst="rect">
                    <a:avLst/>
                  </a:prstGeom>
                </p:spPr>
              </p:pic>
            </mc:Fallback>
          </mc:AlternateContent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76806-2F8E-2B4C-B846-FFEFC13AFCED}"/>
                </a:ext>
              </a:extLst>
            </p:cNvPr>
            <p:cNvSpPr txBox="1"/>
            <p:nvPr/>
          </p:nvSpPr>
          <p:spPr>
            <a:xfrm>
              <a:off x="-42932" y="6033189"/>
              <a:ext cx="164654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constraint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5350FD2-D315-8448-8369-B4144E1D9D79}"/>
              </a:ext>
            </a:extLst>
          </p:cNvPr>
          <p:cNvGrpSpPr/>
          <p:nvPr/>
        </p:nvGrpSpPr>
        <p:grpSpPr>
          <a:xfrm>
            <a:off x="8143536" y="3226629"/>
            <a:ext cx="792974" cy="1029600"/>
            <a:chOff x="8143536" y="3226629"/>
            <a:chExt cx="792974" cy="1029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25BF53AC-511B-534D-A647-D756444A919C}"/>
                    </a:ext>
                  </a:extLst>
                </p14:cNvPr>
                <p14:cNvContentPartPr/>
                <p14:nvPr/>
              </p14:nvContentPartPr>
              <p14:xfrm>
                <a:off x="8259377" y="3226629"/>
                <a:ext cx="441000" cy="534600"/>
              </p14:xfrm>
            </p:contentPart>
          </mc:Choice>
          <mc:Fallback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25BF53AC-511B-534D-A647-D756444A919C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8250737" y="3217629"/>
                  <a:ext cx="458640" cy="55224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87CD13-68BD-5849-ABB1-CA76CDB2A9C6}"/>
                </a:ext>
              </a:extLst>
            </p:cNvPr>
            <p:cNvSpPr txBox="1"/>
            <p:nvPr/>
          </p:nvSpPr>
          <p:spPr>
            <a:xfrm>
              <a:off x="8143536" y="3733009"/>
              <a:ext cx="7929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goal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8833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CDE9-3805-BF46-9D0B-5A11A650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555E0-4A81-1C4D-9B63-F8E69B867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(flawed) classic approach: Power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alternative strategies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How Bayesian methods can help: Sequential testing</a:t>
            </a:r>
          </a:p>
        </p:txBody>
      </p:sp>
    </p:spTree>
    <p:extLst>
      <p:ext uri="{BB962C8B-B14F-4D97-AF65-F5344CB8AC3E}">
        <p14:creationId xmlns:p14="http://schemas.microsoft.com/office/powerpoint/2010/main" val="1263134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886DAC-0401-8948-AE6C-3ADB1A490A3C}"/>
              </a:ext>
            </a:extLst>
          </p:cNvPr>
          <p:cNvSpPr txBox="1"/>
          <p:nvPr/>
        </p:nvSpPr>
        <p:spPr>
          <a:xfrm>
            <a:off x="3078671" y="2119702"/>
            <a:ext cx="2793627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100" dirty="0">
                <a:latin typeface="News Gothic MT" panose="020B0503020103020203" pitchFamily="34" charset="0"/>
              </a:rPr>
              <a:t>BF</a:t>
            </a:r>
            <a:r>
              <a:rPr lang="de-DE" sz="2100" baseline="-25000" dirty="0">
                <a:latin typeface="News Gothic MT" panose="020B0503020103020203" pitchFamily="34" charset="0"/>
              </a:rPr>
              <a:t>10</a:t>
            </a:r>
            <a:r>
              <a:rPr lang="de-DE" sz="2100" dirty="0">
                <a:latin typeface="News Gothic MT" panose="020B0503020103020203" pitchFamily="34" charset="0"/>
              </a:rPr>
              <a:t> = </a:t>
            </a:r>
            <a:r>
              <a:rPr lang="en-GB" sz="2100" dirty="0">
                <a:latin typeface="News Gothic MT" panose="020B0503020103020203" pitchFamily="34" charset="0"/>
              </a:rPr>
              <a:t>P(D|H</a:t>
            </a:r>
            <a:r>
              <a:rPr lang="en-GB" sz="2100" baseline="-25000" dirty="0">
                <a:latin typeface="News Gothic MT" panose="020B0503020103020203" pitchFamily="34" charset="0"/>
              </a:rPr>
              <a:t>1</a:t>
            </a:r>
            <a:r>
              <a:rPr lang="en-GB" sz="2100" dirty="0">
                <a:latin typeface="News Gothic MT" panose="020B0503020103020203" pitchFamily="34" charset="0"/>
              </a:rPr>
              <a:t>)</a:t>
            </a:r>
          </a:p>
          <a:p>
            <a:r>
              <a:rPr lang="en-GB" sz="2100" dirty="0">
                <a:latin typeface="News Gothic MT" panose="020B0503020103020203" pitchFamily="34" charset="0"/>
              </a:rPr>
              <a:t>           P(D|H</a:t>
            </a:r>
            <a:r>
              <a:rPr lang="en-GB" sz="2100" baseline="-25000" dirty="0">
                <a:latin typeface="News Gothic MT" panose="020B0503020103020203" pitchFamily="34" charset="0"/>
              </a:rPr>
              <a:t>0</a:t>
            </a:r>
            <a:r>
              <a:rPr lang="en-GB" sz="2100" dirty="0">
                <a:latin typeface="News Gothic MT" panose="020B0503020103020203" pitchFamily="34" charset="0"/>
              </a:rPr>
              <a:t>)</a:t>
            </a:r>
          </a:p>
          <a:p>
            <a:r>
              <a:rPr lang="de-DE" sz="2100" dirty="0">
                <a:latin typeface="News Gothic MT" panose="020B0503020103020203" pitchFamily="34" charset="0"/>
              </a:rPr>
              <a:t>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C3B02F-7DE3-6F41-9BEB-FBDA4DA562BA}"/>
              </a:ext>
            </a:extLst>
          </p:cNvPr>
          <p:cNvCxnSpPr/>
          <p:nvPr/>
        </p:nvCxnSpPr>
        <p:spPr>
          <a:xfrm>
            <a:off x="4077820" y="2642379"/>
            <a:ext cx="98835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ight Arrow 12">
            <a:extLst>
              <a:ext uri="{FF2B5EF4-FFF2-40B4-BE49-F238E27FC236}">
                <a16:creationId xmlns:a16="http://schemas.microsoft.com/office/drawing/2014/main" id="{6EF4F89E-25ED-C14D-BEF9-3EE75D68AAE9}"/>
              </a:ext>
            </a:extLst>
          </p:cNvPr>
          <p:cNvSpPr/>
          <p:nvPr/>
        </p:nvSpPr>
        <p:spPr>
          <a:xfrm>
            <a:off x="2418485" y="2600151"/>
            <a:ext cx="660186" cy="20087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>
              <a:latin typeface="News Gothic MT" panose="020B0503020103020203" pitchFamily="34" charset="0"/>
            </a:endParaRP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2431E7B4-3BC3-3F4F-ABC8-E404E0EB8023}"/>
              </a:ext>
            </a:extLst>
          </p:cNvPr>
          <p:cNvSpPr/>
          <p:nvPr/>
        </p:nvSpPr>
        <p:spPr>
          <a:xfrm>
            <a:off x="5176204" y="2593129"/>
            <a:ext cx="660186" cy="20087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>
              <a:latin typeface="News Gothic MT" panose="020B0503020103020203" pitchFamily="34" charset="0"/>
            </a:endParaRPr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186748D9-14FA-4943-82D0-4DFDB8098F44}"/>
              </a:ext>
            </a:extLst>
          </p:cNvPr>
          <p:cNvSpPr/>
          <p:nvPr/>
        </p:nvSpPr>
        <p:spPr>
          <a:xfrm rot="5400000">
            <a:off x="7531140" y="3870555"/>
            <a:ext cx="494166" cy="22266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>
              <a:latin typeface="News Gothic MT" panose="020B0503020103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5C9920E-995B-3441-83CC-FFDBA51870A4}"/>
              </a:ext>
            </a:extLst>
          </p:cNvPr>
          <p:cNvGrpSpPr/>
          <p:nvPr/>
        </p:nvGrpSpPr>
        <p:grpSpPr>
          <a:xfrm>
            <a:off x="5912521" y="1153067"/>
            <a:ext cx="3191256" cy="2569463"/>
            <a:chOff x="7883361" y="1387207"/>
            <a:chExt cx="4255008" cy="34259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1297479-2BFC-904F-86E1-4239F1EDE5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66" t="7730" r="19066" b="6359"/>
            <a:stretch/>
          </p:blipFill>
          <p:spPr>
            <a:xfrm>
              <a:off x="7883361" y="1387207"/>
              <a:ext cx="4255008" cy="342595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34A0951-1EE8-B849-903E-116232713AC6}"/>
                </a:ext>
              </a:extLst>
            </p:cNvPr>
            <p:cNvSpPr txBox="1"/>
            <p:nvPr/>
          </p:nvSpPr>
          <p:spPr>
            <a:xfrm>
              <a:off x="9764856" y="1469804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Very strong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A33B33-15CF-3344-B502-81155921E5F2}"/>
                </a:ext>
              </a:extLst>
            </p:cNvPr>
            <p:cNvSpPr txBox="1"/>
            <p:nvPr/>
          </p:nvSpPr>
          <p:spPr>
            <a:xfrm>
              <a:off x="9748164" y="4286549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Very strong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CFA91E0-5A56-1A45-9DC2-2F1DB53B2835}"/>
                </a:ext>
              </a:extLst>
            </p:cNvPr>
            <p:cNvSpPr txBox="1"/>
            <p:nvPr/>
          </p:nvSpPr>
          <p:spPr>
            <a:xfrm>
              <a:off x="9731112" y="1838211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Strong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1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FC1712C-F482-5142-9224-0DDE57EEBF26}"/>
                </a:ext>
              </a:extLst>
            </p:cNvPr>
            <p:cNvSpPr txBox="1"/>
            <p:nvPr/>
          </p:nvSpPr>
          <p:spPr>
            <a:xfrm>
              <a:off x="9731113" y="2248516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Moderate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52B16FF-E617-314C-97D9-CDCA9C7E41CA}"/>
                </a:ext>
              </a:extLst>
            </p:cNvPr>
            <p:cNvSpPr txBox="1"/>
            <p:nvPr/>
          </p:nvSpPr>
          <p:spPr>
            <a:xfrm>
              <a:off x="9723568" y="2671664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Anecdotal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E2D373F-5EA5-A047-8E9C-949A161A022A}"/>
                </a:ext>
              </a:extLst>
            </p:cNvPr>
            <p:cNvSpPr txBox="1"/>
            <p:nvPr/>
          </p:nvSpPr>
          <p:spPr>
            <a:xfrm>
              <a:off x="9723433" y="3059194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Anecdotal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0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02E8F14-8F26-EB40-BA5D-7839C5DD2F03}"/>
                </a:ext>
              </a:extLst>
            </p:cNvPr>
            <p:cNvSpPr txBox="1"/>
            <p:nvPr/>
          </p:nvSpPr>
          <p:spPr>
            <a:xfrm>
              <a:off x="9729688" y="3477625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Moderate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0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BC42097-AFC5-3E40-B256-12B0ED1DC163}"/>
                </a:ext>
              </a:extLst>
            </p:cNvPr>
            <p:cNvSpPr txBox="1"/>
            <p:nvPr/>
          </p:nvSpPr>
          <p:spPr>
            <a:xfrm>
              <a:off x="9742836" y="3889749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Strong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0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D2DE6C6-F761-0B4A-8110-2751D61EC261}"/>
              </a:ext>
            </a:extLst>
          </p:cNvPr>
          <p:cNvSpPr txBox="1"/>
          <p:nvPr/>
        </p:nvSpPr>
        <p:spPr>
          <a:xfrm>
            <a:off x="7889555" y="3649617"/>
            <a:ext cx="117026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900" dirty="0" err="1">
                <a:latin typeface="News Gothic MT" panose="020B0503020103020203" pitchFamily="34" charset="0"/>
              </a:rPr>
              <a:t>Adapted</a:t>
            </a:r>
            <a:r>
              <a:rPr lang="de-DE" sz="900" dirty="0">
                <a:latin typeface="News Gothic MT" panose="020B0503020103020203" pitchFamily="34" charset="0"/>
              </a:rPr>
              <a:t> </a:t>
            </a:r>
            <a:r>
              <a:rPr lang="de-DE" sz="900" dirty="0" err="1">
                <a:latin typeface="News Gothic MT" panose="020B0503020103020203" pitchFamily="34" charset="0"/>
              </a:rPr>
              <a:t>from</a:t>
            </a:r>
            <a:r>
              <a:rPr lang="de-DE" sz="900" dirty="0">
                <a:latin typeface="News Gothic MT" panose="020B0503020103020203" pitchFamily="34" charset="0"/>
              </a:rPr>
              <a:t> </a:t>
            </a:r>
            <a:r>
              <a:rPr lang="de-DE" sz="900" dirty="0" err="1">
                <a:latin typeface="News Gothic MT" panose="020B0503020103020203" pitchFamily="34" charset="0"/>
              </a:rPr>
              <a:t>Schönbrodt</a:t>
            </a:r>
            <a:r>
              <a:rPr lang="de-DE" sz="900" dirty="0">
                <a:latin typeface="News Gothic MT" panose="020B0503020103020203" pitchFamily="34" charset="0"/>
              </a:rPr>
              <a:t> et al. (2017); Lee &amp; </a:t>
            </a:r>
            <a:r>
              <a:rPr lang="de-DE" sz="900" dirty="0" err="1">
                <a:latin typeface="News Gothic MT" panose="020B0503020103020203" pitchFamily="34" charset="0"/>
              </a:rPr>
              <a:t>Wagemkakers</a:t>
            </a:r>
            <a:r>
              <a:rPr lang="de-DE" sz="900" dirty="0">
                <a:latin typeface="News Gothic MT" panose="020B0503020103020203" pitchFamily="34" charset="0"/>
              </a:rPr>
              <a:t>, 2013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EE5963A7-140B-AD44-9984-9FF30B197983}"/>
              </a:ext>
            </a:extLst>
          </p:cNvPr>
          <p:cNvSpPr/>
          <p:nvPr/>
        </p:nvSpPr>
        <p:spPr>
          <a:xfrm rot="12439120">
            <a:off x="4719707" y="3641784"/>
            <a:ext cx="2597078" cy="20087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>
              <a:latin typeface="News Gothic MT" panose="020B0503020103020203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1FEF54D-5977-4B4B-8E5D-D938E6C2B545}"/>
              </a:ext>
            </a:extLst>
          </p:cNvPr>
          <p:cNvSpPr txBox="1"/>
          <p:nvPr/>
        </p:nvSpPr>
        <p:spPr>
          <a:xfrm>
            <a:off x="1057301" y="3180014"/>
            <a:ext cx="139065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 err="1">
                <a:latin typeface="News Gothic MT" panose="020B0503020103020203" pitchFamily="34" charset="0"/>
              </a:rPr>
              <a:t>n</a:t>
            </a:r>
            <a:r>
              <a:rPr lang="de-DE" sz="2100" dirty="0">
                <a:latin typeface="News Gothic MT" panose="020B0503020103020203" pitchFamily="34" charset="0"/>
              </a:rPr>
              <a:t>=20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C75B754-3768-F44A-BA15-F707BD5B32A8}"/>
              </a:ext>
            </a:extLst>
          </p:cNvPr>
          <p:cNvSpPr txBox="1"/>
          <p:nvPr/>
        </p:nvSpPr>
        <p:spPr>
          <a:xfrm>
            <a:off x="7952933" y="4437699"/>
            <a:ext cx="139065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>
                <a:latin typeface="News Gothic MT" panose="020B0503020103020203" pitchFamily="34" charset="0"/>
              </a:rPr>
              <a:t>+ 1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48884AC7-EB39-AA4D-82C3-F2932D63A6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854" t="51650" r="1708" b="15652"/>
          <a:stretch/>
        </p:blipFill>
        <p:spPr>
          <a:xfrm>
            <a:off x="7353925" y="4335916"/>
            <a:ext cx="625934" cy="5552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D39E789-7C42-904A-A731-EC95408BF6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510" b="42982"/>
          <a:stretch/>
        </p:blipFill>
        <p:spPr>
          <a:xfrm>
            <a:off x="323810" y="2299233"/>
            <a:ext cx="1954434" cy="738545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25CAB6E6-6A5E-DA44-8873-5BD4BBE72A59}"/>
              </a:ext>
            </a:extLst>
          </p:cNvPr>
          <p:cNvSpPr/>
          <p:nvPr/>
        </p:nvSpPr>
        <p:spPr>
          <a:xfrm>
            <a:off x="6418386" y="1952000"/>
            <a:ext cx="2624915" cy="909875"/>
          </a:xfrm>
          <a:prstGeom prst="rect">
            <a:avLst/>
          </a:prstGeom>
          <a:solidFill>
            <a:schemeClr val="bg1">
              <a:lumMod val="85000"/>
              <a:alpha val="91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>
              <a:latin typeface="News Gothic MT" panose="020B0503020103020203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713C79A-D8BE-7346-BF60-A8BAB916C93F}"/>
              </a:ext>
            </a:extLst>
          </p:cNvPr>
          <p:cNvSpPr txBox="1"/>
          <p:nvPr/>
        </p:nvSpPr>
        <p:spPr>
          <a:xfrm>
            <a:off x="6813119" y="2089818"/>
            <a:ext cx="2793627" cy="514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100" dirty="0">
                <a:latin typeface="News Gothic MT" panose="020B0503020103020203" pitchFamily="34" charset="0"/>
              </a:rPr>
              <a:t>1/5 &lt; BF &lt; 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6DA43F8-6320-B346-9581-7D02B2F43BC0}"/>
              </a:ext>
            </a:extLst>
          </p:cNvPr>
          <p:cNvSpPr txBox="1"/>
          <p:nvPr/>
        </p:nvSpPr>
        <p:spPr>
          <a:xfrm>
            <a:off x="40058" y="4613536"/>
            <a:ext cx="5466239" cy="987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04788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GB" dirty="0">
                <a:latin typeface="News Gothic MT" panose="020B0503020103020203" pitchFamily="34" charset="0"/>
              </a:rPr>
              <a:t>Default JZS prior on effect size + sensitivity analyses across range of scaling factors </a:t>
            </a:r>
          </a:p>
          <a:p>
            <a:pPr marL="342900" indent="-204788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GB" dirty="0" err="1">
                <a:latin typeface="News Gothic MT" panose="020B0503020103020203" pitchFamily="34" charset="0"/>
              </a:rPr>
              <a:t>BayesFactor</a:t>
            </a:r>
            <a:r>
              <a:rPr lang="en-GB" dirty="0">
                <a:latin typeface="News Gothic MT" panose="020B0503020103020203" pitchFamily="34" charset="0"/>
              </a:rPr>
              <a:t> R package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4512C7-B462-3545-A49F-9C434F2DDA84}"/>
              </a:ext>
            </a:extLst>
          </p:cNvPr>
          <p:cNvSpPr txBox="1"/>
          <p:nvPr/>
        </p:nvSpPr>
        <p:spPr>
          <a:xfrm>
            <a:off x="1147145" y="6462255"/>
            <a:ext cx="7974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News Gothic MT" panose="020B0503020103020203" pitchFamily="34" charset="0"/>
              </a:rPr>
              <a:t>Slides adapted with permission from Mani (</a:t>
            </a:r>
            <a:r>
              <a:rPr lang="en-US" dirty="0" err="1">
                <a:latin typeface="News Gothic MT" panose="020B0503020103020203" pitchFamily="34" charset="0"/>
              </a:rPr>
              <a:t>vICIS</a:t>
            </a:r>
            <a:r>
              <a:rPr lang="en-US" dirty="0">
                <a:latin typeface="News Gothic MT" panose="020B0503020103020203" pitchFamily="34" charset="0"/>
              </a:rPr>
              <a:t>): https://</a:t>
            </a:r>
            <a:r>
              <a:rPr lang="en-US" dirty="0" err="1">
                <a:latin typeface="News Gothic MT" panose="020B0503020103020203" pitchFamily="34" charset="0"/>
              </a:rPr>
              <a:t>osf.io</a:t>
            </a:r>
            <a:r>
              <a:rPr lang="en-US" dirty="0">
                <a:latin typeface="News Gothic MT" panose="020B0503020103020203" pitchFamily="34" charset="0"/>
              </a:rPr>
              <a:t>/7aub4/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C0BA80A-B886-4C42-AE85-9BD3BA63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Bayes Factor Designs</a:t>
            </a:r>
          </a:p>
        </p:txBody>
      </p:sp>
    </p:spTree>
    <p:extLst>
      <p:ext uri="{BB962C8B-B14F-4D97-AF65-F5344CB8AC3E}">
        <p14:creationId xmlns:p14="http://schemas.microsoft.com/office/powerpoint/2010/main" val="103302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 animBg="1"/>
      <p:bldP spid="17" grpId="0" animBg="1"/>
      <p:bldP spid="34" grpId="0" animBg="1"/>
      <p:bldP spid="16" grpId="0"/>
      <p:bldP spid="33" grpId="0" animBg="1"/>
      <p:bldP spid="37" grpId="0"/>
      <p:bldP spid="39" grpId="0"/>
      <p:bldP spid="48" grpId="0" animBg="1"/>
      <p:bldP spid="49" grpId="0"/>
      <p:bldP spid="5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96231-B303-4648-86D7-71FD63637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95312" indent="-457200">
              <a:spcBef>
                <a:spcPts val="450"/>
              </a:spcBef>
            </a:pPr>
            <a:r>
              <a:rPr lang="en-US" dirty="0"/>
              <a:t>Not constrained by pre-specified (usually incorrect) ES: continue testing until convinced effect is [not] “there”</a:t>
            </a:r>
          </a:p>
          <a:p>
            <a:pPr marL="595312" indent="-457200">
              <a:spcBef>
                <a:spcPts val="450"/>
              </a:spcBef>
            </a:pPr>
            <a:r>
              <a:rPr lang="en-US" dirty="0"/>
              <a:t>Between 50% to 70% more efficient </a:t>
            </a:r>
            <a:r>
              <a:rPr lang="en-US" sz="2100" dirty="0"/>
              <a:t>(</a:t>
            </a:r>
            <a:r>
              <a:rPr lang="en-US" sz="2100" dirty="0" err="1"/>
              <a:t>Schönbrodt</a:t>
            </a:r>
            <a:r>
              <a:rPr lang="en-US" sz="2100" dirty="0"/>
              <a:t> et al., 2017) </a:t>
            </a:r>
            <a:endParaRPr lang="en-US" dirty="0"/>
          </a:p>
          <a:p>
            <a:pPr marL="595312" indent="-457200">
              <a:spcBef>
                <a:spcPts val="450"/>
              </a:spcBef>
            </a:pPr>
            <a:r>
              <a:rPr lang="en-US" dirty="0"/>
              <a:t>Flexibility to continue testing even if you have crossed a pre-specified threshold</a:t>
            </a:r>
          </a:p>
          <a:p>
            <a:pPr marL="595312" indent="-457200">
              <a:spcBef>
                <a:spcPts val="450"/>
              </a:spcBef>
            </a:pPr>
            <a:r>
              <a:rPr lang="en-US" dirty="0"/>
              <a:t>How does this work? Consistency </a:t>
            </a:r>
            <a:r>
              <a:rPr lang="en-US" sz="2100" dirty="0"/>
              <a:t>(Morey &amp; </a:t>
            </a:r>
            <a:r>
              <a:rPr lang="en-US" sz="2100" dirty="0" err="1"/>
              <a:t>Rouder</a:t>
            </a:r>
            <a:r>
              <a:rPr lang="en-US" sz="2100" dirty="0"/>
              <a:t>, 2011, </a:t>
            </a:r>
            <a:r>
              <a:rPr lang="en-US" sz="2100" dirty="0" err="1"/>
              <a:t>Rouder</a:t>
            </a:r>
            <a:r>
              <a:rPr lang="en-US" sz="2100" dirty="0"/>
              <a:t> et al., 2012) </a:t>
            </a:r>
          </a:p>
          <a:p>
            <a:pPr lvl="1"/>
            <a:r>
              <a:rPr lang="en-US" dirty="0"/>
              <a:t>If H1 is true – (JZS) BF converges to ∞ with increasing sample size</a:t>
            </a:r>
          </a:p>
          <a:p>
            <a:pPr lvl="1"/>
            <a:r>
              <a:rPr lang="en-US" dirty="0"/>
              <a:t>If H0 is true – (JZS) BF converges to 0 with increasing sample size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1C4400-3278-6A4C-BA5E-D71D5AC4E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Bayes Factor Designs</a:t>
            </a:r>
          </a:p>
        </p:txBody>
      </p:sp>
    </p:spTree>
    <p:extLst>
      <p:ext uri="{BB962C8B-B14F-4D97-AF65-F5344CB8AC3E}">
        <p14:creationId xmlns:p14="http://schemas.microsoft.com/office/powerpoint/2010/main" val="41981016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5FF6159-830B-8A45-A190-80A0DF392C0A}"/>
              </a:ext>
            </a:extLst>
          </p:cNvPr>
          <p:cNvSpPr txBox="1"/>
          <p:nvPr/>
        </p:nvSpPr>
        <p:spPr>
          <a:xfrm>
            <a:off x="413519" y="380983"/>
            <a:ext cx="8029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News Gothic MT" panose="020B0503020103020203" pitchFamily="34" charset="0"/>
              </a:rPr>
              <a:t>Mispronunciation sensitivity task</a:t>
            </a:r>
          </a:p>
          <a:p>
            <a:pPr algn="ctr"/>
            <a:endParaRPr lang="en-US" sz="2400" dirty="0">
              <a:latin typeface="News Gothic MT" panose="020B0503020103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87DB2B-6179-FF49-9B3A-AB90EE83E0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42" t="20513" r="70181" b="58974"/>
          <a:stretch/>
        </p:blipFill>
        <p:spPr>
          <a:xfrm>
            <a:off x="744583" y="1174739"/>
            <a:ext cx="1376942" cy="15892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AE8BA9-94A5-4F45-94DF-456C388AEE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83" t="20196" r="54840" b="59291"/>
          <a:stretch/>
        </p:blipFill>
        <p:spPr>
          <a:xfrm>
            <a:off x="2248003" y="1175205"/>
            <a:ext cx="1376942" cy="15892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857925-F3EC-0E4E-9A60-1E2FDCB6219E}"/>
              </a:ext>
            </a:extLst>
          </p:cNvPr>
          <p:cNvSpPr txBox="1"/>
          <p:nvPr/>
        </p:nvSpPr>
        <p:spPr>
          <a:xfrm>
            <a:off x="4332760" y="1328006"/>
            <a:ext cx="3402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100" dirty="0">
                <a:latin typeface="News Gothic MT" panose="020B0503020103020203" pitchFamily="34" charset="0"/>
              </a:rPr>
              <a:t>Where’s the </a:t>
            </a:r>
            <a:r>
              <a:rPr lang="en-GB" sz="2100" dirty="0" err="1">
                <a:latin typeface="News Gothic MT" panose="020B0503020103020203" pitchFamily="34" charset="0"/>
              </a:rPr>
              <a:t>Oppel</a:t>
            </a:r>
            <a:r>
              <a:rPr lang="en-GB" sz="2100" dirty="0">
                <a:latin typeface="News Gothic MT" panose="020B0503020103020203" pitchFamily="34" charset="0"/>
              </a:rPr>
              <a:t>?</a:t>
            </a:r>
            <a:endParaRPr lang="en-GB" sz="1500" dirty="0">
              <a:latin typeface="News Gothic MT" panose="020B0503020103020203" pitchFamily="34" charset="0"/>
            </a:endParaRPr>
          </a:p>
          <a:p>
            <a:pPr algn="r"/>
            <a:r>
              <a:rPr lang="en-GB" sz="1500" dirty="0" err="1">
                <a:latin typeface="News Gothic MT" panose="020B0503020103020203" pitchFamily="34" charset="0"/>
              </a:rPr>
              <a:t>Swingley</a:t>
            </a:r>
            <a:r>
              <a:rPr lang="en-GB" sz="1500" dirty="0">
                <a:latin typeface="News Gothic MT" panose="020B0503020103020203" pitchFamily="34" charset="0"/>
              </a:rPr>
              <a:t> &amp; </a:t>
            </a:r>
            <a:r>
              <a:rPr lang="en-GB" sz="1500" dirty="0" err="1">
                <a:latin typeface="News Gothic MT" panose="020B0503020103020203" pitchFamily="34" charset="0"/>
              </a:rPr>
              <a:t>Aslin</a:t>
            </a:r>
            <a:r>
              <a:rPr lang="en-GB" sz="1500" dirty="0">
                <a:latin typeface="News Gothic MT" panose="020B0503020103020203" pitchFamily="34" charset="0"/>
              </a:rPr>
              <a:t> (2000)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E31ACD-B683-6C43-A869-59C85959F676}"/>
              </a:ext>
            </a:extLst>
          </p:cNvPr>
          <p:cNvSpPr txBox="1"/>
          <p:nvPr/>
        </p:nvSpPr>
        <p:spPr>
          <a:xfrm>
            <a:off x="395683" y="3429000"/>
            <a:ext cx="8029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News Gothic MT" panose="020B0503020103020203" pitchFamily="34" charset="0"/>
              </a:rPr>
              <a:t>Cross-situational learning task</a:t>
            </a:r>
          </a:p>
          <a:p>
            <a:pPr algn="ctr"/>
            <a:endParaRPr lang="en-US" sz="2400" dirty="0">
              <a:latin typeface="News Gothic MT" panose="020B0503020103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A9B699-BAE8-194D-8D71-3FCE7AB7D8C1}"/>
              </a:ext>
            </a:extLst>
          </p:cNvPr>
          <p:cNvSpPr txBox="1"/>
          <p:nvPr/>
        </p:nvSpPr>
        <p:spPr>
          <a:xfrm>
            <a:off x="-235119" y="5473270"/>
            <a:ext cx="3402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100" dirty="0">
                <a:latin typeface="News Gothic MT" panose="020B0503020103020203" pitchFamily="34" charset="0"/>
              </a:rPr>
              <a:t>Madi, </a:t>
            </a:r>
            <a:r>
              <a:rPr lang="en-GB" sz="2100" dirty="0" err="1">
                <a:latin typeface="News Gothic MT" panose="020B0503020103020203" pitchFamily="34" charset="0"/>
              </a:rPr>
              <a:t>Isot</a:t>
            </a:r>
            <a:endParaRPr lang="en-GB" sz="1500" dirty="0">
              <a:latin typeface="News Gothic MT" panose="020B050302010302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EBD8BEB-7B07-054B-A958-501933E1EA42}"/>
              </a:ext>
            </a:extLst>
          </p:cNvPr>
          <p:cNvPicPr/>
          <p:nvPr/>
        </p:nvPicPr>
        <p:blipFill rotWithShape="1">
          <a:blip r:embed="rId3"/>
          <a:srcRect l="31083" t="44923" r="47073" b="32308"/>
          <a:stretch/>
        </p:blipFill>
        <p:spPr>
          <a:xfrm>
            <a:off x="2728849" y="4077895"/>
            <a:ext cx="1792190" cy="1168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3526609-C44B-794A-9897-E7C7107F4F80}"/>
              </a:ext>
            </a:extLst>
          </p:cNvPr>
          <p:cNvPicPr/>
          <p:nvPr/>
        </p:nvPicPr>
        <p:blipFill rotWithShape="1">
          <a:blip r:embed="rId3"/>
          <a:srcRect l="19500" t="44923" r="57530" b="32308"/>
          <a:stretch/>
        </p:blipFill>
        <p:spPr>
          <a:xfrm>
            <a:off x="523986" y="4077895"/>
            <a:ext cx="1884668" cy="11685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49766A2-276D-6243-954D-63B038E784DB}"/>
              </a:ext>
            </a:extLst>
          </p:cNvPr>
          <p:cNvSpPr txBox="1"/>
          <p:nvPr/>
        </p:nvSpPr>
        <p:spPr>
          <a:xfrm>
            <a:off x="1923507" y="5473270"/>
            <a:ext cx="3402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100" dirty="0" err="1">
                <a:latin typeface="News Gothic MT" panose="020B0503020103020203" pitchFamily="34" charset="0"/>
              </a:rPr>
              <a:t>Asan</a:t>
            </a:r>
            <a:r>
              <a:rPr lang="en-GB" sz="2100" dirty="0">
                <a:latin typeface="News Gothic MT" panose="020B0503020103020203" pitchFamily="34" charset="0"/>
              </a:rPr>
              <a:t>, </a:t>
            </a:r>
            <a:r>
              <a:rPr lang="en-GB" sz="2100" dirty="0" err="1">
                <a:latin typeface="News Gothic MT" panose="020B0503020103020203" pitchFamily="34" charset="0"/>
              </a:rPr>
              <a:t>Isot</a:t>
            </a:r>
            <a:endParaRPr lang="en-GB" sz="1500" dirty="0">
              <a:latin typeface="News Gothic MT" panose="020B0503020103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F80E9D2-77A5-9743-9418-5ABFC4A15B4A}"/>
              </a:ext>
            </a:extLst>
          </p:cNvPr>
          <p:cNvPicPr/>
          <p:nvPr/>
        </p:nvPicPr>
        <p:blipFill rotWithShape="1">
          <a:blip r:embed="rId3"/>
          <a:srcRect l="31083" t="44923" r="47073" b="32308"/>
          <a:stretch/>
        </p:blipFill>
        <p:spPr>
          <a:xfrm>
            <a:off x="6539256" y="4064024"/>
            <a:ext cx="1792190" cy="11685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CC10E9F-DDA1-CA48-B012-2EBD6016B110}"/>
              </a:ext>
            </a:extLst>
          </p:cNvPr>
          <p:cNvPicPr/>
          <p:nvPr/>
        </p:nvPicPr>
        <p:blipFill rotWithShape="1">
          <a:blip r:embed="rId3"/>
          <a:srcRect l="64182" t="44923" r="27344" b="32308"/>
          <a:stretch/>
        </p:blipFill>
        <p:spPr>
          <a:xfrm>
            <a:off x="7632194" y="4077895"/>
            <a:ext cx="695331" cy="11546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14BDB16-0D76-4749-93B2-345C613FCA43}"/>
              </a:ext>
            </a:extLst>
          </p:cNvPr>
          <p:cNvSpPr txBox="1"/>
          <p:nvPr/>
        </p:nvSpPr>
        <p:spPr>
          <a:xfrm>
            <a:off x="5571582" y="5473271"/>
            <a:ext cx="3402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100" dirty="0" err="1">
                <a:latin typeface="News Gothic MT" panose="020B0503020103020203" pitchFamily="34" charset="0"/>
              </a:rPr>
              <a:t>Isot</a:t>
            </a:r>
            <a:r>
              <a:rPr lang="en-GB" sz="2100" dirty="0">
                <a:latin typeface="News Gothic MT" panose="020B0503020103020203" pitchFamily="34" charset="0"/>
              </a:rPr>
              <a:t>, </a:t>
            </a:r>
            <a:r>
              <a:rPr lang="en-GB" sz="2100" dirty="0" err="1">
                <a:latin typeface="News Gothic MT" panose="020B0503020103020203" pitchFamily="34" charset="0"/>
              </a:rPr>
              <a:t>Isot</a:t>
            </a:r>
            <a:r>
              <a:rPr lang="en-GB" sz="2100" dirty="0">
                <a:latin typeface="News Gothic MT" panose="020B0503020103020203" pitchFamily="34" charset="0"/>
              </a:rPr>
              <a:t>, </a:t>
            </a:r>
            <a:r>
              <a:rPr lang="en-GB" sz="2100" dirty="0" err="1">
                <a:latin typeface="News Gothic MT" panose="020B0503020103020203" pitchFamily="34" charset="0"/>
              </a:rPr>
              <a:t>Isot</a:t>
            </a:r>
            <a:r>
              <a:rPr lang="en-GB" sz="2100" dirty="0">
                <a:latin typeface="News Gothic MT" panose="020B0503020103020203" pitchFamily="34" charset="0"/>
              </a:rPr>
              <a:t>…</a:t>
            </a:r>
          </a:p>
          <a:p>
            <a:pPr algn="r"/>
            <a:r>
              <a:rPr lang="en-GB" sz="1500" dirty="0">
                <a:latin typeface="News Gothic MT" panose="020B0503020103020203" pitchFamily="34" charset="0"/>
              </a:rPr>
              <a:t>Smith &amp; Yu (2008)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BF57E4-C867-DE49-B9DC-A0F81EE39D98}"/>
              </a:ext>
            </a:extLst>
          </p:cNvPr>
          <p:cNvSpPr txBox="1"/>
          <p:nvPr/>
        </p:nvSpPr>
        <p:spPr>
          <a:xfrm>
            <a:off x="6515524" y="6445798"/>
            <a:ext cx="3034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News Gothic MT" panose="020B0503020103020203" pitchFamily="34" charset="0"/>
              </a:rPr>
              <a:t>Mani et al. (2021), Dev Sci</a:t>
            </a:r>
          </a:p>
        </p:txBody>
      </p:sp>
    </p:spTree>
    <p:extLst>
      <p:ext uri="{BB962C8B-B14F-4D97-AF65-F5344CB8AC3E}">
        <p14:creationId xmlns:p14="http://schemas.microsoft.com/office/powerpoint/2010/main" val="899928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7" grpId="0"/>
      <p:bldP spid="2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5FF6159-830B-8A45-A190-80A0DF392C0A}"/>
              </a:ext>
            </a:extLst>
          </p:cNvPr>
          <p:cNvSpPr txBox="1"/>
          <p:nvPr/>
        </p:nvSpPr>
        <p:spPr>
          <a:xfrm>
            <a:off x="217576" y="354856"/>
            <a:ext cx="8029931" cy="1038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News Gothic MT" panose="020B0503020103020203" pitchFamily="34" charset="0"/>
              </a:rPr>
              <a:t>Mispronunciation sensitivity task (final n = 21)</a:t>
            </a:r>
          </a:p>
          <a:p>
            <a:r>
              <a:rPr lang="en-US" sz="1350" dirty="0">
                <a:latin typeface="News Gothic MT" panose="020B0503020103020203" pitchFamily="34" charset="0"/>
              </a:rPr>
              <a:t>t(20) = 3.10, BF = 8.13, d = 0.61, 95% HDI [0.14, 1.07]</a:t>
            </a:r>
            <a:endParaRPr lang="en-US" sz="2400" dirty="0">
              <a:latin typeface="News Gothic MT" panose="020B0503020103020203" pitchFamily="34" charset="0"/>
            </a:endParaRPr>
          </a:p>
          <a:p>
            <a:pPr algn="ctr"/>
            <a:endParaRPr lang="en-US" sz="2400" dirty="0">
              <a:latin typeface="News Gothic MT" panose="020B0503020103020203" pitchFamily="34" charset="0"/>
            </a:endParaRPr>
          </a:p>
        </p:txBody>
      </p:sp>
      <p:pic>
        <p:nvPicPr>
          <p:cNvPr id="12" name="Grafik 1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8C9CEDC6-CDB0-D542-91AF-5F9EE10A92E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219032" y="1228273"/>
            <a:ext cx="4114800" cy="2057400"/>
          </a:xfrm>
          <a:prstGeom prst="rect">
            <a:avLst/>
          </a:prstGeom>
        </p:spPr>
      </p:pic>
      <p:pic>
        <p:nvPicPr>
          <p:cNvPr id="14" name="Grafik 1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59184C7D-DDA2-E64A-A44F-8B3AB7348B7B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4577014" y="1203140"/>
            <a:ext cx="4114800" cy="205740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45003C4-58F9-F14D-AD02-5F8FB9D8B381}"/>
              </a:ext>
            </a:extLst>
          </p:cNvPr>
          <p:cNvGrpSpPr/>
          <p:nvPr/>
        </p:nvGrpSpPr>
        <p:grpSpPr>
          <a:xfrm>
            <a:off x="219032" y="3625180"/>
            <a:ext cx="8499199" cy="2877964"/>
            <a:chOff x="219032" y="3625180"/>
            <a:chExt cx="8499199" cy="287796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E072B08-68C4-0341-9E0A-CA5ADDF1B468}"/>
                </a:ext>
              </a:extLst>
            </p:cNvPr>
            <p:cNvSpPr txBox="1"/>
            <p:nvPr/>
          </p:nvSpPr>
          <p:spPr>
            <a:xfrm>
              <a:off x="318867" y="3625180"/>
              <a:ext cx="8029931" cy="1038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News Gothic MT" panose="020B0503020103020203" pitchFamily="34" charset="0"/>
                </a:rPr>
                <a:t>Cross-situational learning task (final n = 43)</a:t>
              </a:r>
            </a:p>
            <a:p>
              <a:r>
                <a:rPr lang="en-US" sz="1350" dirty="0">
                  <a:latin typeface="News Gothic MT" panose="020B0503020103020203" pitchFamily="34" charset="0"/>
                </a:rPr>
                <a:t>t(42) = 0.43, BF = 0.18, d = 0.06, 95% HDI [-0.22; 0.35] </a:t>
              </a:r>
              <a:endParaRPr lang="en-US" sz="2400" dirty="0">
                <a:latin typeface="News Gothic MT" panose="020B0503020103020203" pitchFamily="34" charset="0"/>
              </a:endParaRPr>
            </a:p>
            <a:p>
              <a:pPr algn="ctr"/>
              <a:endParaRPr lang="en-US" sz="2400" dirty="0">
                <a:latin typeface="News Gothic MT" panose="020B0503020103020203" pitchFamily="34" charset="0"/>
              </a:endParaRPr>
            </a:p>
          </p:txBody>
        </p:sp>
        <p:pic>
          <p:nvPicPr>
            <p:cNvPr id="13" name="Grafik 14" descr="Ein Bild, das Text, Karte enthält.&#10;&#10;Automatisch generierte Beschreibung">
              <a:extLst>
                <a:ext uri="{FF2B5EF4-FFF2-40B4-BE49-F238E27FC236}">
                  <a16:creationId xmlns:a16="http://schemas.microsoft.com/office/drawing/2014/main" id="{D0B70FD9-C3F9-A24D-8CB6-95C839DDC5BE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8195"/>
            <a:stretch/>
          </p:blipFill>
          <p:spPr>
            <a:xfrm>
              <a:off x="219032" y="4371447"/>
              <a:ext cx="4114800" cy="2131697"/>
            </a:xfrm>
            <a:prstGeom prst="rect">
              <a:avLst/>
            </a:prstGeom>
          </p:spPr>
        </p:pic>
        <p:pic>
          <p:nvPicPr>
            <p:cNvPr id="15" name="Grafik 14" descr="Ein Bild, das Text, Karte enthält.&#10;&#10;Automatisch generierte Beschreibung">
              <a:extLst>
                <a:ext uri="{FF2B5EF4-FFF2-40B4-BE49-F238E27FC236}">
                  <a16:creationId xmlns:a16="http://schemas.microsoft.com/office/drawing/2014/main" id="{DC6F415C-23CE-294C-B22E-4887285692CE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966"/>
            <a:stretch/>
          </p:blipFill>
          <p:spPr>
            <a:xfrm>
              <a:off x="4603431" y="4368620"/>
              <a:ext cx="4114800" cy="20587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512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CDE9-3805-BF46-9D0B-5A11A650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Take-homes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555E0-4A81-1C4D-9B63-F8E69B867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(flawed) classic approach: Power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alternatives: goal-based planning</a:t>
            </a:r>
          </a:p>
          <a:p>
            <a:pPr marL="914400" lvl="1" indent="-514350"/>
            <a:r>
              <a:rPr lang="en-US" dirty="0"/>
              <a:t>State goals and constraints of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Bayesian methods can help</a:t>
            </a:r>
          </a:p>
          <a:p>
            <a:pPr marL="914400" lvl="1" indent="-514350"/>
            <a:r>
              <a:rPr lang="en-US" dirty="0"/>
              <a:t>Sequential testing using Bayes Factors</a:t>
            </a:r>
          </a:p>
          <a:p>
            <a:pPr marL="914400" lvl="1" indent="-514350"/>
            <a:r>
              <a:rPr lang="en-US" dirty="0"/>
              <a:t>Easy and efficient way to gather evidence for or against the null </a:t>
            </a:r>
          </a:p>
        </p:txBody>
      </p:sp>
    </p:spTree>
    <p:extLst>
      <p:ext uri="{BB962C8B-B14F-4D97-AF65-F5344CB8AC3E}">
        <p14:creationId xmlns:p14="http://schemas.microsoft.com/office/powerpoint/2010/main" val="4070596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2E53E-C7E4-2E4B-A230-D887E4B6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this study be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584BD-0FDD-D143-8123-E005512F5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alternative way to think about sample size planning: will this study be informative? </a:t>
            </a:r>
          </a:p>
          <a:p>
            <a:r>
              <a:rPr lang="en-US" dirty="0"/>
              <a:t>Will your reviewers say:</a:t>
            </a:r>
          </a:p>
          <a:p>
            <a:pPr lvl="1"/>
            <a:r>
              <a:rPr lang="en-US" dirty="0"/>
              <a:t>“Likely wouldn’t have been able to reject the null no matter what”?</a:t>
            </a:r>
          </a:p>
          <a:p>
            <a:pPr lvl="1"/>
            <a:r>
              <a:rPr lang="en-US" dirty="0"/>
              <a:t>“Not precise enough to constrain future work”?</a:t>
            </a:r>
          </a:p>
          <a:p>
            <a:pPr lvl="1"/>
            <a:r>
              <a:rPr lang="en-US" dirty="0"/>
              <a:t>”Wasted participants’ time”?</a:t>
            </a:r>
          </a:p>
        </p:txBody>
      </p:sp>
    </p:spTree>
    <p:extLst>
      <p:ext uri="{BB962C8B-B14F-4D97-AF65-F5344CB8AC3E}">
        <p14:creationId xmlns:p14="http://schemas.microsoft.com/office/powerpoint/2010/main" val="1404173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CDE9-3805-BF46-9D0B-5A11A650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555E0-4A81-1C4D-9B63-F8E69B867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(flawed) classic approach: Power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alternative strategies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Bayesian methods </a:t>
            </a:r>
            <a:r>
              <a:rPr lang="en-US"/>
              <a:t>can help: Sequential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896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CDE9-3805-BF46-9D0B-5A11A650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555E0-4A81-1C4D-9B63-F8E69B867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050636"/>
            <a:ext cx="8399417" cy="5075527"/>
          </a:xfrm>
        </p:spPr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The (flawed) classic approach: Power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alternative strategies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Bayesian methods can help: Sequential testing</a:t>
            </a:r>
          </a:p>
        </p:txBody>
      </p:sp>
    </p:spTree>
    <p:extLst>
      <p:ext uri="{BB962C8B-B14F-4D97-AF65-F5344CB8AC3E}">
        <p14:creationId xmlns:p14="http://schemas.microsoft.com/office/powerpoint/2010/main" val="3691249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News Gothic MT" charset="0"/>
                <a:ea typeface="ＭＳ Ｐゴシック" charset="0"/>
              </a:rPr>
              <a:t>Classic NHST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283021"/>
              </p:ext>
            </p:extLst>
          </p:nvPr>
        </p:nvGraphicFramePr>
        <p:xfrm>
          <a:off x="1828800" y="2438400"/>
          <a:ext cx="5791200" cy="2489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44600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dirty="0">
                          <a:latin typeface="News Gothic MT" panose="020B0503020103020203" pitchFamily="34" charset="0"/>
                        </a:rPr>
                        <a:t>Type</a:t>
                      </a:r>
                      <a:r>
                        <a:rPr lang="en-US" sz="2800" b="0" i="0" baseline="0" dirty="0">
                          <a:latin typeface="News Gothic MT" panose="020B0503020103020203" pitchFamily="34" charset="0"/>
                        </a:rPr>
                        <a:t> I error</a:t>
                      </a:r>
                      <a:endParaRPr lang="en-US" sz="2800" b="1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dirty="0">
                          <a:latin typeface="News Gothic MT" panose="020B0503020103020203" pitchFamily="34" charset="0"/>
                        </a:rPr>
                        <a:t>Correct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4600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dirty="0">
                          <a:latin typeface="News Gothic MT" panose="020B0503020103020203" pitchFamily="34" charset="0"/>
                        </a:rPr>
                        <a:t>Correct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dirty="0">
                          <a:latin typeface="News Gothic MT" panose="020B0503020103020203" pitchFamily="34" charset="0"/>
                        </a:rPr>
                        <a:t>Type II</a:t>
                      </a:r>
                      <a:r>
                        <a:rPr lang="en-US" sz="2800" b="0" i="0" baseline="0" dirty="0">
                          <a:latin typeface="News Gothic MT" panose="020B0503020103020203" pitchFamily="34" charset="0"/>
                        </a:rPr>
                        <a:t> error</a:t>
                      </a:r>
                      <a:endParaRPr lang="en-US" sz="2800" b="1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5549" name="TextBox 4"/>
          <p:cNvSpPr txBox="1">
            <a:spLocks noChangeArrowheads="1"/>
          </p:cNvSpPr>
          <p:nvPr/>
        </p:nvSpPr>
        <p:spPr bwMode="auto">
          <a:xfrm>
            <a:off x="4151312" y="1143000"/>
            <a:ext cx="10821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800" dirty="0">
                <a:latin typeface="News Gothic MT" panose="020B0503020103020203" pitchFamily="34" charset="0"/>
              </a:rPr>
              <a:t>Truth</a:t>
            </a:r>
          </a:p>
        </p:txBody>
      </p:sp>
      <p:sp>
        <p:nvSpPr>
          <p:cNvPr id="65550" name="TextBox 5"/>
          <p:cNvSpPr txBox="1">
            <a:spLocks noChangeArrowheads="1"/>
          </p:cNvSpPr>
          <p:nvPr/>
        </p:nvSpPr>
        <p:spPr bwMode="auto">
          <a:xfrm>
            <a:off x="2514600" y="1828800"/>
            <a:ext cx="47284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latin typeface="News Gothic MT" panose="020B0503020103020203" pitchFamily="34" charset="0"/>
              </a:rPr>
              <a:t>Null is true 		      Null is false</a:t>
            </a:r>
          </a:p>
        </p:txBody>
      </p:sp>
      <p:sp>
        <p:nvSpPr>
          <p:cNvPr id="65551" name="TextBox 6"/>
          <p:cNvSpPr txBox="1">
            <a:spLocks noChangeArrowheads="1"/>
          </p:cNvSpPr>
          <p:nvPr/>
        </p:nvSpPr>
        <p:spPr bwMode="auto">
          <a:xfrm>
            <a:off x="5251450" y="1828800"/>
            <a:ext cx="1857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 dirty="0">
              <a:latin typeface="News Gothic MT" panose="020B0503020103020203" pitchFamily="34" charset="0"/>
            </a:endParaRPr>
          </a:p>
        </p:txBody>
      </p:sp>
      <p:sp>
        <p:nvSpPr>
          <p:cNvPr id="65552" name="TextBox 8"/>
          <p:cNvSpPr txBox="1">
            <a:spLocks noChangeArrowheads="1"/>
          </p:cNvSpPr>
          <p:nvPr/>
        </p:nvSpPr>
        <p:spPr bwMode="auto">
          <a:xfrm rot="-5400000">
            <a:off x="-494663" y="3324374"/>
            <a:ext cx="368966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latin typeface="News Gothic MT" panose="020B0503020103020203" pitchFamily="34" charset="0"/>
              </a:rPr>
              <a:t>Null is true 	Null is false</a:t>
            </a:r>
          </a:p>
        </p:txBody>
      </p:sp>
      <p:sp>
        <p:nvSpPr>
          <p:cNvPr id="65553" name="TextBox 9"/>
          <p:cNvSpPr txBox="1">
            <a:spLocks noChangeArrowheads="1"/>
          </p:cNvSpPr>
          <p:nvPr/>
        </p:nvSpPr>
        <p:spPr bwMode="auto">
          <a:xfrm rot="-5400000">
            <a:off x="-999837" y="3437265"/>
            <a:ext cx="351891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800" dirty="0">
                <a:latin typeface="News Gothic MT" panose="020B0503020103020203" pitchFamily="34" charset="0"/>
              </a:rPr>
              <a:t>Experimental result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461453" y="3200400"/>
            <a:ext cx="4579885" cy="1664732"/>
            <a:chOff x="2461453" y="3200400"/>
            <a:chExt cx="4579885" cy="1664732"/>
          </a:xfrm>
        </p:grpSpPr>
        <p:sp>
          <p:nvSpPr>
            <p:cNvPr id="2" name="TextBox 1"/>
            <p:cNvSpPr txBox="1"/>
            <p:nvPr/>
          </p:nvSpPr>
          <p:spPr>
            <a:xfrm>
              <a:off x="2461453" y="3200400"/>
              <a:ext cx="16133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  <a:latin typeface="News Gothic MT" panose="020B0503020103020203" pitchFamily="34" charset="0"/>
                </a:rPr>
                <a:t>False positive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355877" y="4495800"/>
              <a:ext cx="1685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  <a:latin typeface="News Gothic MT" panose="020B0503020103020203" pitchFamily="34" charset="0"/>
                </a:rPr>
                <a:t>False negative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9557E09-C265-6C4A-B71E-019BD03AD162}"/>
              </a:ext>
            </a:extLst>
          </p:cNvPr>
          <p:cNvSpPr txBox="1"/>
          <p:nvPr/>
        </p:nvSpPr>
        <p:spPr>
          <a:xfrm>
            <a:off x="498009" y="6106021"/>
            <a:ext cx="9240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News Gothic MT" panose="020B0503020103020203" pitchFamily="34" charset="0"/>
              </a:rPr>
              <a:t>Remember: p </a:t>
            </a:r>
            <a:r>
              <a:rPr lang="en-US" dirty="0" err="1">
                <a:latin typeface="News Gothic MT" panose="020B0503020103020203" pitchFamily="34" charset="0"/>
              </a:rPr>
              <a:t>val</a:t>
            </a:r>
            <a:r>
              <a:rPr lang="en-US" dirty="0">
                <a:latin typeface="News Gothic MT" panose="020B0503020103020203" pitchFamily="34" charset="0"/>
              </a:rPr>
              <a:t> is the probability of the data (or any more extreme) under the null</a:t>
            </a:r>
          </a:p>
        </p:txBody>
      </p:sp>
    </p:spTree>
    <p:extLst>
      <p:ext uri="{BB962C8B-B14F-4D97-AF65-F5344CB8AC3E}">
        <p14:creationId xmlns:p14="http://schemas.microsoft.com/office/powerpoint/2010/main" val="560156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illustration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1074"/>
          <a:stretch/>
        </p:blipFill>
        <p:spPr>
          <a:xfrm>
            <a:off x="787718" y="914400"/>
            <a:ext cx="7606665" cy="28269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50580"/>
          <a:stretch/>
        </p:blipFill>
        <p:spPr>
          <a:xfrm>
            <a:off x="797610" y="3836930"/>
            <a:ext cx="7606665" cy="2855462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 bwMode="auto">
          <a:xfrm>
            <a:off x="3933680" y="914400"/>
            <a:ext cx="0" cy="563880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390179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illustration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926973"/>
            <a:ext cx="7637399" cy="5854827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 bwMode="auto">
          <a:xfrm>
            <a:off x="4455210" y="914400"/>
            <a:ext cx="0" cy="563880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8611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A69AB-B4CF-624D-8A91-882E4BDF0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72D3F-EA71-DC43-8A25-1AF8EB799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200" dirty="0"/>
              <a:t>We don’t know the real effect size!</a:t>
            </a:r>
          </a:p>
        </p:txBody>
      </p:sp>
    </p:spTree>
    <p:extLst>
      <p:ext uri="{BB962C8B-B14F-4D97-AF65-F5344CB8AC3E}">
        <p14:creationId xmlns:p14="http://schemas.microsoft.com/office/powerpoint/2010/main" val="2023561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10660</TotalTime>
  <Words>1187</Words>
  <Application>Microsoft Macintosh PowerPoint</Application>
  <PresentationFormat>On-screen Show (4:3)</PresentationFormat>
  <Paragraphs>167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News Gothic MT</vt:lpstr>
      <vt:lpstr>Office Theme</vt:lpstr>
      <vt:lpstr>Planning developmental studies: A Bayesian Perspective</vt:lpstr>
      <vt:lpstr>PowerPoint Presentation</vt:lpstr>
      <vt:lpstr>Should this study be done?</vt:lpstr>
      <vt:lpstr>Outline</vt:lpstr>
      <vt:lpstr>Outline</vt:lpstr>
      <vt:lpstr>Classic NHST</vt:lpstr>
      <vt:lpstr>Quick illustration</vt:lpstr>
      <vt:lpstr>Quick illustration</vt:lpstr>
      <vt:lpstr>The big problem</vt:lpstr>
      <vt:lpstr>The (other) big problem </vt:lpstr>
      <vt:lpstr>Potential sources of effect sizes</vt:lpstr>
      <vt:lpstr>Potential sources of effect sizes</vt:lpstr>
      <vt:lpstr>Potential sources of effect sizes</vt:lpstr>
      <vt:lpstr>Potential sources of effect sizes</vt:lpstr>
      <vt:lpstr>Potential sources of effect sizes</vt:lpstr>
      <vt:lpstr>Outline</vt:lpstr>
      <vt:lpstr>Planning a sample</vt:lpstr>
      <vt:lpstr>Example 1</vt:lpstr>
      <vt:lpstr>Example 2</vt:lpstr>
      <vt:lpstr>Example sample size justification</vt:lpstr>
      <vt:lpstr>Outline</vt:lpstr>
      <vt:lpstr>Sequential Bayes Factor Designs</vt:lpstr>
      <vt:lpstr>Sequential Bayes Factor Designs</vt:lpstr>
      <vt:lpstr>PowerPoint Presentation</vt:lpstr>
      <vt:lpstr>PowerPoint Presentation</vt:lpstr>
      <vt:lpstr>Take-homes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analysis</dc:title>
  <dc:creator>Michael C Frank</dc:creator>
  <cp:lastModifiedBy>Michael C. Frank</cp:lastModifiedBy>
  <cp:revision>75</cp:revision>
  <cp:lastPrinted>2013-02-20T06:52:35Z</cp:lastPrinted>
  <dcterms:created xsi:type="dcterms:W3CDTF">2012-09-10T01:01:22Z</dcterms:created>
  <dcterms:modified xsi:type="dcterms:W3CDTF">2021-04-05T20:39:16Z</dcterms:modified>
</cp:coreProperties>
</file>

<file path=docProps/thumbnail.jpeg>
</file>